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
  </p:notesMasterIdLst>
  <p:sldIdLst>
    <p:sldId id="256" r:id="rId2"/>
    <p:sldId id="257" r:id="rId3"/>
    <p:sldId id="258" r:id="rId4"/>
    <p:sldId id="261" r:id="rId5"/>
    <p:sldId id="263"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dir kadri" initials="nk" lastIdx="2" clrIdx="0">
    <p:extLst>
      <p:ext uri="{19B8F6BF-5375-455C-9EA6-DF929625EA0E}">
        <p15:presenceInfo xmlns:p15="http://schemas.microsoft.com/office/powerpoint/2012/main" userId="371f50f4d08b7c1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323" autoAdjust="0"/>
  </p:normalViewPr>
  <p:slideViewPr>
    <p:cSldViewPr snapToGrid="0">
      <p:cViewPr varScale="1">
        <p:scale>
          <a:sx n="95" d="100"/>
          <a:sy n="95" d="100"/>
        </p:scale>
        <p:origin x="2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F87DAF-94D3-45EB-B26B-4D2939848DC6}" type="datetimeFigureOut">
              <a:rPr lang="fr-FR" smtClean="0"/>
              <a:t>13/03/2024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745423-F305-42A3-B3E8-1427A8109E4E}" type="slidenum">
              <a:rPr lang="fr-FR" smtClean="0"/>
              <a:t>‹N°›</a:t>
            </a:fld>
            <a:endParaRPr lang="fr-FR"/>
          </a:p>
        </p:txBody>
      </p:sp>
    </p:spTree>
    <p:extLst>
      <p:ext uri="{BB962C8B-B14F-4D97-AF65-F5344CB8AC3E}">
        <p14:creationId xmlns:p14="http://schemas.microsoft.com/office/powerpoint/2010/main" val="101776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Voici mon plan de présentation.</a:t>
            </a:r>
          </a:p>
        </p:txBody>
      </p:sp>
      <p:sp>
        <p:nvSpPr>
          <p:cNvPr id="4" name="Espace réservé du numéro de diapositive 3"/>
          <p:cNvSpPr>
            <a:spLocks noGrp="1"/>
          </p:cNvSpPr>
          <p:nvPr>
            <p:ph type="sldNum" sz="quarter" idx="5"/>
          </p:nvPr>
        </p:nvSpPr>
        <p:spPr/>
        <p:txBody>
          <a:bodyPr/>
          <a:lstStyle/>
          <a:p>
            <a:fld id="{D7745423-F305-42A3-B3E8-1427A8109E4E}" type="slidenum">
              <a:rPr lang="fr-FR" smtClean="0"/>
              <a:t>2</a:t>
            </a:fld>
            <a:endParaRPr lang="fr-FR"/>
          </a:p>
        </p:txBody>
      </p:sp>
    </p:spTree>
    <p:extLst>
      <p:ext uri="{BB962C8B-B14F-4D97-AF65-F5344CB8AC3E}">
        <p14:creationId xmlns:p14="http://schemas.microsoft.com/office/powerpoint/2010/main" val="1891374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Bonjour à tous et à toutes,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Je suis ici aujourd’hui pour vous présentez les choix d’extensions qui s’offrent à nous pour l’entreprise d’assurance Assurmer.  Sachant qu’elle existe déjà en .fr;</a:t>
            </a:r>
          </a:p>
          <a:p>
            <a:endParaRPr lang="fr-FR" dirty="0"/>
          </a:p>
          <a:p>
            <a:r>
              <a:rPr lang="fr-FR" dirty="0"/>
              <a:t>Avant de présenter mes choix d’extensions pour </a:t>
            </a:r>
            <a:r>
              <a:rPr lang="fr-FR" dirty="0" err="1"/>
              <a:t>assurmer</a:t>
            </a:r>
            <a:r>
              <a:rPr lang="fr-FR" dirty="0"/>
              <a:t>, je vais vous parler du registrar que j’ai choisie</a:t>
            </a:r>
          </a:p>
          <a:p>
            <a:r>
              <a:rPr lang="fr-FR" dirty="0"/>
              <a:t>J’ai fais des recherches dans plusieurs registrar comme </a:t>
            </a:r>
            <a:r>
              <a:rPr lang="fr-FR" dirty="0" err="1"/>
              <a:t>Namecheap</a:t>
            </a:r>
            <a:r>
              <a:rPr lang="fr-FR" dirty="0"/>
              <a:t>, </a:t>
            </a:r>
            <a:r>
              <a:rPr lang="fr-FR" dirty="0" err="1"/>
              <a:t>GoDaddy</a:t>
            </a:r>
            <a:r>
              <a:rPr lang="fr-FR" dirty="0"/>
              <a:t> et </a:t>
            </a:r>
            <a:r>
              <a:rPr lang="fr-FR" dirty="0" err="1"/>
              <a:t>Gandi</a:t>
            </a:r>
            <a:r>
              <a:rPr lang="fr-FR" dirty="0"/>
              <a:t>. </a:t>
            </a:r>
          </a:p>
          <a:p>
            <a:r>
              <a:rPr lang="fr-FR" dirty="0"/>
              <a:t>Mais j’ai choisie le registrar </a:t>
            </a:r>
            <a:r>
              <a:rPr lang="fr-FR" dirty="0" err="1"/>
              <a:t>Gandi</a:t>
            </a:r>
            <a:r>
              <a:rPr lang="fr-FR" dirty="0"/>
              <a:t> puisqu’il propose dans l’achat du nom de domaine :</a:t>
            </a:r>
          </a:p>
          <a:p>
            <a:r>
              <a:rPr lang="fr-FR" dirty="0"/>
              <a:t> - un certificat SSL gratuit pour le nom de domaine pour avoir son site en HTTPS</a:t>
            </a:r>
          </a:p>
          <a:p>
            <a:r>
              <a:rPr lang="fr-FR" dirty="0"/>
              <a:t> - Une solution DNS Anycast disponible gratuitement</a:t>
            </a:r>
          </a:p>
          <a:p>
            <a:r>
              <a:rPr lang="fr-FR" b="0" i="0" dirty="0">
                <a:solidFill>
                  <a:srgbClr val="374151"/>
                </a:solidFill>
                <a:effectLst/>
                <a:latin typeface="Söhne"/>
              </a:rPr>
              <a:t>	Le DNS (Domain Name System) avec Anycast est une méthode de déploiement du système de noms de domaine qui permet d'améliorer les performances et la disponibilité des 	services DNS.  </a:t>
            </a:r>
          </a:p>
          <a:p>
            <a:r>
              <a:rPr lang="fr-FR" b="0" i="0" dirty="0">
                <a:solidFill>
                  <a:srgbClr val="374151"/>
                </a:solidFill>
                <a:effectLst/>
                <a:latin typeface="Söhne"/>
              </a:rPr>
              <a:t>	L'Anycast est une technique de routage qui permet de distribuer les requêtes DNS vers plusieurs serveurs répartis géographiquement.</a:t>
            </a:r>
          </a:p>
          <a:p>
            <a:endParaRPr lang="fr-FR" b="0" i="0" dirty="0">
              <a:solidFill>
                <a:srgbClr val="374151"/>
              </a:solidFill>
              <a:effectLst/>
              <a:latin typeface="Söhne"/>
            </a:endParaRPr>
          </a:p>
          <a:p>
            <a:pPr algn="l"/>
            <a:r>
              <a:rPr lang="fr-FR" b="0" i="0" dirty="0">
                <a:solidFill>
                  <a:srgbClr val="374151"/>
                </a:solidFill>
                <a:effectLst/>
                <a:latin typeface="Söhne"/>
              </a:rPr>
              <a:t>	Lorsque le DNS est configuré avec Anycast, plusieurs serveurs DNS sont configurés avec la même adresse IP. Lorsqu'une requête DNS est envoyée, elle est acheminée vers le serveur 	DNS le plus proche géographiquement, basé sur la topologie du réseau. Cela permet de réduire la latence en dirigeant les requêtes vers un serveur DNS situé physiquement plus 	proche de l'émetteur de la requête.</a:t>
            </a:r>
          </a:p>
          <a:p>
            <a:pPr algn="l"/>
            <a:r>
              <a:rPr lang="fr-FR" b="0" i="0" dirty="0">
                <a:solidFill>
                  <a:srgbClr val="374151"/>
                </a:solidFill>
                <a:effectLst/>
                <a:latin typeface="Söhne"/>
              </a:rPr>
              <a:t>	Donc cela permet d’améliorer la performance, il permet d’avoir une disponibilité plus accrue et une répartition de la charge.</a:t>
            </a:r>
          </a:p>
          <a:p>
            <a:pPr algn="l"/>
            <a:r>
              <a:rPr lang="fr-FR" b="0" i="0" dirty="0">
                <a:solidFill>
                  <a:srgbClr val="374151"/>
                </a:solidFill>
                <a:effectLst/>
                <a:latin typeface="Söhne"/>
              </a:rPr>
              <a:t> - et il offre 10000 alias de redirections</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D7745423-F305-42A3-B3E8-1427A8109E4E}" type="slidenum">
              <a:rPr lang="fr-FR" smtClean="0"/>
              <a:t>3</a:t>
            </a:fld>
            <a:endParaRPr lang="fr-FR"/>
          </a:p>
        </p:txBody>
      </p:sp>
    </p:spTree>
    <p:extLst>
      <p:ext uri="{BB962C8B-B14F-4D97-AF65-F5344CB8AC3E}">
        <p14:creationId xmlns:p14="http://schemas.microsoft.com/office/powerpoint/2010/main" val="556271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J’ai choisie L’extension .net qui fais parti des extensions les plus anciennes avec notamment le .com. Pour le coup cette extension à un réel avantage en terme de popularité et de notoriété. Les nom de domaines en .net sont protégées et s’adaptent parfaitement aux sites web qu’ils soient complexent ou simples et pour un très faible coût d’enregistrement. </a:t>
            </a:r>
          </a:p>
          <a:p>
            <a:endParaRPr lang="fr-FR" dirty="0"/>
          </a:p>
          <a:p>
            <a:pPr algn="l"/>
            <a:endParaRPr lang="fr-FR" b="0" i="0" dirty="0">
              <a:solidFill>
                <a:srgbClr val="374151"/>
              </a:solidFill>
              <a:effectLst/>
              <a:latin typeface="Söhne"/>
            </a:endParaRPr>
          </a:p>
          <a:p>
            <a:endParaRPr lang="fr-FR" dirty="0"/>
          </a:p>
          <a:p>
            <a:r>
              <a:rPr lang="fr-FR" dirty="0"/>
              <a:t>Je pense que prendre cette extension serait bénéfique pour Assurmer, ça lui permettrait non seulement d’avoir une visibilité à l’internationale mais également d’assurer des français à l’étranger tant que ça reste en Europe  et que ça respecte la conformité rgpd et aussi de protégé sa marque contre des risques possibles de cybersquatting. </a:t>
            </a:r>
          </a:p>
          <a:p>
            <a:endParaRPr lang="fr-FR" dirty="0"/>
          </a:p>
          <a:p>
            <a:r>
              <a:rPr lang="fr-FR" dirty="0"/>
              <a:t>Prix : 20,71 euros</a:t>
            </a:r>
          </a:p>
          <a:p>
            <a:endParaRPr lang="fr-FR" dirty="0"/>
          </a:p>
          <a:p>
            <a:endParaRPr lang="fr-FR" dirty="0"/>
          </a:p>
          <a:p>
            <a:r>
              <a:rPr lang="fr-FR" dirty="0"/>
              <a:t>j’ai rajouter l’extension .com qui est la plus connu et la plus utilisé au monde, elle est utilisée par tout types d’entreprises dans tout les secteurs . C’est une extension très courante qui atteint un public internationale.</a:t>
            </a:r>
          </a:p>
          <a:p>
            <a:endParaRPr lang="fr-FR" dirty="0"/>
          </a:p>
          <a:p>
            <a:r>
              <a:rPr lang="fr-FR" dirty="0"/>
              <a:t>L'utilisation de l'extension en .com est nécessaire pour éviter le cybersquatting, car elle est l'une des extensions de domaine les plus populaires et largement reconnues. En choisissant l'extension .com, on protège notre marque ou entreprise en réduisant les risques de voir quelqu'un d'autre enregistrer un nom de domaine similaire dans le but de tirer profit de notre réputation ou de causer une confusion auprès des utilisateurs en ligne. En optant pour l'extension en .com, nous renforçons notre présence en ligne et on s’assure une meilleure protection de notre identité numérique.</a:t>
            </a:r>
          </a:p>
          <a:p>
            <a:r>
              <a:rPr lang="fr-FR" dirty="0"/>
              <a:t>  </a:t>
            </a:r>
          </a:p>
          <a:p>
            <a:r>
              <a:rPr lang="fr-FR" dirty="0"/>
              <a:t>L’extension .com coûte 17,95 euros.</a:t>
            </a:r>
          </a:p>
        </p:txBody>
      </p:sp>
      <p:sp>
        <p:nvSpPr>
          <p:cNvPr id="4" name="Espace réservé du numéro de diapositive 3"/>
          <p:cNvSpPr>
            <a:spLocks noGrp="1"/>
          </p:cNvSpPr>
          <p:nvPr>
            <p:ph type="sldNum" sz="quarter" idx="5"/>
          </p:nvPr>
        </p:nvSpPr>
        <p:spPr/>
        <p:txBody>
          <a:bodyPr/>
          <a:lstStyle/>
          <a:p>
            <a:fld id="{D7745423-F305-42A3-B3E8-1427A8109E4E}" type="slidenum">
              <a:rPr lang="fr-FR" smtClean="0"/>
              <a:t>4</a:t>
            </a:fld>
            <a:endParaRPr lang="fr-FR"/>
          </a:p>
        </p:txBody>
      </p:sp>
    </p:spTree>
    <p:extLst>
      <p:ext uri="{BB962C8B-B14F-4D97-AF65-F5344CB8AC3E}">
        <p14:creationId xmlns:p14="http://schemas.microsoft.com/office/powerpoint/2010/main" val="2425605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Calibri" panose="020F0502020204030204" pitchFamily="34" charset="0"/>
                <a:ea typeface="DengXian" panose="02010600030101010101" pitchFamily="2" charset="-122"/>
                <a:cs typeface="Times New Roman" panose="02020603050405020304" pitchFamily="18" charset="0"/>
              </a:rPr>
              <a:t>Pour l’instant Assurmer a déjà une extension en .fr, j’ai décidé d’utilisée les extensions .net pour protéger la marque Assurmer dans cette extension et le .com qui est l’extension la plus utilisée au monde.</a:t>
            </a:r>
          </a:p>
          <a:p>
            <a:endParaRPr lang="fr-FR" dirty="0"/>
          </a:p>
        </p:txBody>
      </p:sp>
      <p:sp>
        <p:nvSpPr>
          <p:cNvPr id="4" name="Espace réservé du numéro de diapositive 3"/>
          <p:cNvSpPr>
            <a:spLocks noGrp="1"/>
          </p:cNvSpPr>
          <p:nvPr>
            <p:ph type="sldNum" sz="quarter" idx="5"/>
          </p:nvPr>
        </p:nvSpPr>
        <p:spPr/>
        <p:txBody>
          <a:bodyPr/>
          <a:lstStyle/>
          <a:p>
            <a:fld id="{D7745423-F305-42A3-B3E8-1427A8109E4E}" type="slidenum">
              <a:rPr lang="fr-FR" smtClean="0"/>
              <a:t>5</a:t>
            </a:fld>
            <a:endParaRPr lang="fr-FR"/>
          </a:p>
        </p:txBody>
      </p:sp>
    </p:spTree>
    <p:extLst>
      <p:ext uri="{BB962C8B-B14F-4D97-AF65-F5344CB8AC3E}">
        <p14:creationId xmlns:p14="http://schemas.microsoft.com/office/powerpoint/2010/main" val="40599642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fr-FR"/>
              <a:t>Modifiez le style du titre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3/13/2024</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fr-FR"/>
              <a:t>Modifiez le style du titre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3/13/2024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3/13/2024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fr-FR"/>
              <a:t>Modifiez le style du titre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3/13/2024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3/13/2024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fr-FR"/>
              <a:t>Cliquez pour modifier les styles du texte du masque</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fr-FR"/>
              <a:t>Cliquez pour modifier les styles du texte du masque</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8" name="Title 1"/>
          <p:cNvSpPr>
            <a:spLocks noGrp="1"/>
          </p:cNvSpPr>
          <p:nvPr>
            <p:ph type="title"/>
          </p:nvPr>
        </p:nvSpPr>
        <p:spPr>
          <a:xfrm>
            <a:off x="685801" y="609600"/>
            <a:ext cx="10131425" cy="1456267"/>
          </a:xfrm>
        </p:spPr>
        <p:txBody>
          <a:bodyPr/>
          <a:lstStyle/>
          <a:p>
            <a:r>
              <a:rPr lang="fr-FR"/>
              <a:t>Modifiez le style du titre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3/13/2024</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ADC894D0-481B-483E-9615-CA28F318FF59}"/>
              </a:ext>
            </a:extLst>
          </p:cNvPr>
          <p:cNvSpPr>
            <a:spLocks noGrp="1"/>
          </p:cNvSpPr>
          <p:nvPr>
            <p:ph type="ctrTitle"/>
          </p:nvPr>
        </p:nvSpPr>
        <p:spPr>
          <a:xfrm>
            <a:off x="0" y="0"/>
            <a:ext cx="12012706" cy="1388532"/>
          </a:xfrm>
        </p:spPr>
        <p:txBody>
          <a:bodyPr>
            <a:normAutofit fontScale="90000"/>
          </a:bodyPr>
          <a:lstStyle/>
          <a:p>
            <a:r>
              <a:rPr lang="fr-FR" sz="4800" b="1" dirty="0"/>
              <a:t>Gestion des noms de domaines d’</a:t>
            </a:r>
            <a:r>
              <a:rPr lang="fr-FR" sz="5400" b="1" u="sng" dirty="0"/>
              <a:t>Assurmer</a:t>
            </a:r>
            <a:r>
              <a:rPr lang="fr-FR" sz="4800" b="1" dirty="0"/>
              <a:t> </a:t>
            </a:r>
            <a:endParaRPr lang="fr-FR" b="1" dirty="0"/>
          </a:p>
        </p:txBody>
      </p:sp>
      <p:sp>
        <p:nvSpPr>
          <p:cNvPr id="6" name="ZoneTexte 5">
            <a:extLst>
              <a:ext uri="{FF2B5EF4-FFF2-40B4-BE49-F238E27FC236}">
                <a16:creationId xmlns:a16="http://schemas.microsoft.com/office/drawing/2014/main" id="{5FD005E2-8512-41C2-B780-4A6C30E6C624}"/>
              </a:ext>
            </a:extLst>
          </p:cNvPr>
          <p:cNvSpPr txBox="1"/>
          <p:nvPr/>
        </p:nvSpPr>
        <p:spPr>
          <a:xfrm rot="16200000">
            <a:off x="1288467" y="5049379"/>
            <a:ext cx="553998" cy="2803705"/>
          </a:xfrm>
          <a:prstGeom prst="rect">
            <a:avLst/>
          </a:prstGeom>
          <a:noFill/>
        </p:spPr>
        <p:txBody>
          <a:bodyPr vert="eaVert" wrap="square" rtlCol="0">
            <a:spAutoFit/>
          </a:bodyPr>
          <a:lstStyle/>
          <a:p>
            <a:r>
              <a:rPr lang="fr-FR" sz="2400" b="1" dirty="0"/>
              <a:t>Nadir DJEDIDEN</a:t>
            </a:r>
          </a:p>
        </p:txBody>
      </p:sp>
    </p:spTree>
    <p:extLst>
      <p:ext uri="{BB962C8B-B14F-4D97-AF65-F5344CB8AC3E}">
        <p14:creationId xmlns:p14="http://schemas.microsoft.com/office/powerpoint/2010/main" val="915031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F43BBE-057A-4156-8905-F87F7D006D40}"/>
              </a:ext>
            </a:extLst>
          </p:cNvPr>
          <p:cNvSpPr>
            <a:spLocks noGrp="1"/>
          </p:cNvSpPr>
          <p:nvPr>
            <p:ph type="title"/>
          </p:nvPr>
        </p:nvSpPr>
        <p:spPr>
          <a:xfrm>
            <a:off x="4182037" y="0"/>
            <a:ext cx="3554504" cy="1456267"/>
          </a:xfrm>
        </p:spPr>
        <p:txBody>
          <a:bodyPr/>
          <a:lstStyle/>
          <a:p>
            <a:r>
              <a:rPr lang="fr-FR" b="1" dirty="0"/>
              <a:t>SOMMAIRE</a:t>
            </a:r>
          </a:p>
        </p:txBody>
      </p:sp>
      <p:sp>
        <p:nvSpPr>
          <p:cNvPr id="3" name="Espace réservé du contenu 2">
            <a:extLst>
              <a:ext uri="{FF2B5EF4-FFF2-40B4-BE49-F238E27FC236}">
                <a16:creationId xmlns:a16="http://schemas.microsoft.com/office/drawing/2014/main" id="{722DF8C2-CBB7-486E-9570-5821F6680A44}"/>
              </a:ext>
            </a:extLst>
          </p:cNvPr>
          <p:cNvSpPr>
            <a:spLocks noGrp="1"/>
          </p:cNvSpPr>
          <p:nvPr>
            <p:ph idx="1"/>
          </p:nvPr>
        </p:nvSpPr>
        <p:spPr>
          <a:xfrm>
            <a:off x="649942" y="1263526"/>
            <a:ext cx="10771093" cy="4644215"/>
          </a:xfrm>
        </p:spPr>
        <p:txBody>
          <a:bodyPr>
            <a:normAutofit/>
          </a:bodyPr>
          <a:lstStyle/>
          <a:p>
            <a:pPr marL="400050" indent="-400050">
              <a:buFont typeface="+mj-lt"/>
              <a:buAutoNum type="romanUcPeriod"/>
            </a:pPr>
            <a:r>
              <a:rPr lang="fr-FR" sz="2800" b="1" dirty="0"/>
              <a:t>Choix du Bureau d’enregistrement (tableau de comparaison avec les autres registrar)</a:t>
            </a:r>
            <a:br>
              <a:rPr lang="fr-FR" sz="2800" b="1" dirty="0"/>
            </a:br>
            <a:endParaRPr lang="fr-FR" sz="2800" b="1" dirty="0"/>
          </a:p>
          <a:p>
            <a:pPr marL="400050" indent="-400050">
              <a:buFont typeface="+mj-lt"/>
              <a:buAutoNum type="romanUcPeriod"/>
            </a:pPr>
            <a:r>
              <a:rPr lang="fr-FR" sz="2800" b="1" dirty="0"/>
              <a:t>Les extensions d’Assurmer</a:t>
            </a:r>
            <a:br>
              <a:rPr lang="fr-FR" sz="2800" b="1" dirty="0"/>
            </a:br>
            <a:endParaRPr lang="fr-FR" sz="2800" b="1" dirty="0"/>
          </a:p>
          <a:p>
            <a:pPr marL="400050" indent="-400050">
              <a:buFont typeface="+mj-lt"/>
              <a:buAutoNum type="romanUcPeriod"/>
            </a:pPr>
            <a:r>
              <a:rPr lang="fr-FR" sz="2800" b="1" dirty="0"/>
              <a:t>Conclusion</a:t>
            </a:r>
          </a:p>
        </p:txBody>
      </p:sp>
      <p:pic>
        <p:nvPicPr>
          <p:cNvPr id="4" name="Image 3">
            <a:extLst>
              <a:ext uri="{FF2B5EF4-FFF2-40B4-BE49-F238E27FC236}">
                <a16:creationId xmlns:a16="http://schemas.microsoft.com/office/drawing/2014/main" id="{0B9410DD-9A31-467C-8F27-7F8BB3BF693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9347499" y="66739"/>
            <a:ext cx="2844501" cy="1196787"/>
          </a:xfrm>
          <a:prstGeom prst="rect">
            <a:avLst/>
          </a:prstGeom>
        </p:spPr>
      </p:pic>
    </p:spTree>
    <p:extLst>
      <p:ext uri="{BB962C8B-B14F-4D97-AF65-F5344CB8AC3E}">
        <p14:creationId xmlns:p14="http://schemas.microsoft.com/office/powerpoint/2010/main" val="198691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359A58-6035-40DE-8D82-92B9BAB0C77A}"/>
              </a:ext>
            </a:extLst>
          </p:cNvPr>
          <p:cNvSpPr>
            <a:spLocks noGrp="1"/>
          </p:cNvSpPr>
          <p:nvPr>
            <p:ph type="title"/>
          </p:nvPr>
        </p:nvSpPr>
        <p:spPr>
          <a:xfrm>
            <a:off x="839449" y="89149"/>
            <a:ext cx="8094689" cy="1407459"/>
          </a:xfrm>
        </p:spPr>
        <p:txBody>
          <a:bodyPr>
            <a:normAutofit/>
          </a:bodyPr>
          <a:lstStyle/>
          <a:p>
            <a:r>
              <a:rPr lang="fr-FR" sz="3600" b="1" dirty="0"/>
              <a:t>Choix du bureau d’enregistrement</a:t>
            </a:r>
            <a:br>
              <a:rPr lang="fr-FR" sz="3600" b="1" dirty="0"/>
            </a:br>
            <a:endParaRPr lang="fr-FR" dirty="0"/>
          </a:p>
        </p:txBody>
      </p:sp>
      <p:pic>
        <p:nvPicPr>
          <p:cNvPr id="4" name="Image 3">
            <a:extLst>
              <a:ext uri="{FF2B5EF4-FFF2-40B4-BE49-F238E27FC236}">
                <a16:creationId xmlns:a16="http://schemas.microsoft.com/office/drawing/2014/main" id="{748A2C35-F0C9-413E-B9FC-5848041E923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9239923" y="134470"/>
            <a:ext cx="2844501" cy="1196787"/>
          </a:xfrm>
          <a:prstGeom prst="rect">
            <a:avLst/>
          </a:prstGeom>
        </p:spPr>
      </p:pic>
      <p:sp>
        <p:nvSpPr>
          <p:cNvPr id="3" name="ZoneTexte 2">
            <a:extLst>
              <a:ext uri="{FF2B5EF4-FFF2-40B4-BE49-F238E27FC236}">
                <a16:creationId xmlns:a16="http://schemas.microsoft.com/office/drawing/2014/main" id="{68A6B1CE-8D51-4820-8B2F-7CA98F8EE249}"/>
              </a:ext>
            </a:extLst>
          </p:cNvPr>
          <p:cNvSpPr txBox="1"/>
          <p:nvPr/>
        </p:nvSpPr>
        <p:spPr>
          <a:xfrm rot="16200000">
            <a:off x="2611415" y="721822"/>
            <a:ext cx="1846659" cy="3567697"/>
          </a:xfrm>
          <a:prstGeom prst="rect">
            <a:avLst/>
          </a:prstGeom>
          <a:noFill/>
        </p:spPr>
        <p:txBody>
          <a:bodyPr vert="eaVert" wrap="square" rtlCol="0">
            <a:spAutoFit/>
          </a:bodyPr>
          <a:lstStyle/>
          <a:p>
            <a:r>
              <a:rPr lang="fr-FR" b="1" dirty="0"/>
              <a:t>Gandi (PARIS)</a:t>
            </a:r>
          </a:p>
          <a:p>
            <a:pPr marL="742950" lvl="1" indent="-285750">
              <a:buFont typeface="Arial" panose="020B0604020202020204" pitchFamily="34" charset="0"/>
              <a:buChar char="•"/>
            </a:pPr>
            <a:r>
              <a:rPr lang="fr-FR" b="1" dirty="0"/>
              <a:t>Certificats SSL</a:t>
            </a:r>
          </a:p>
          <a:p>
            <a:pPr marL="742950" lvl="1" indent="-285750">
              <a:buFont typeface="Arial" panose="020B0604020202020204" pitchFamily="34" charset="0"/>
              <a:buChar char="•"/>
            </a:pPr>
            <a:r>
              <a:rPr lang="fr-FR" b="1" dirty="0"/>
              <a:t>solution DNS Anycast </a:t>
            </a:r>
          </a:p>
          <a:p>
            <a:pPr marL="742950" lvl="1" indent="-285750">
              <a:buFont typeface="Arial" panose="020B0604020202020204" pitchFamily="34" charset="0"/>
              <a:buChar char="•"/>
            </a:pPr>
            <a:r>
              <a:rPr lang="fr-FR" b="1" dirty="0"/>
              <a:t>10000 alias de redirections</a:t>
            </a:r>
          </a:p>
          <a:p>
            <a:pPr marL="742950" lvl="1" indent="-285750">
              <a:buFont typeface="Arial" panose="020B0604020202020204" pitchFamily="34" charset="0"/>
              <a:buChar char="•"/>
            </a:pPr>
            <a:endParaRPr lang="fr-FR" dirty="0"/>
          </a:p>
          <a:p>
            <a:pPr marL="742950" lvl="1" indent="-285750">
              <a:buFont typeface="Arial" panose="020B0604020202020204" pitchFamily="34" charset="0"/>
              <a:buChar char="•"/>
            </a:pPr>
            <a:endParaRPr lang="fr-FR" dirty="0"/>
          </a:p>
        </p:txBody>
      </p:sp>
      <p:pic>
        <p:nvPicPr>
          <p:cNvPr id="8" name="Image 7">
            <a:extLst>
              <a:ext uri="{FF2B5EF4-FFF2-40B4-BE49-F238E27FC236}">
                <a16:creationId xmlns:a16="http://schemas.microsoft.com/office/drawing/2014/main" id="{833CE6EA-8473-4C88-BD3C-E8A8B4B557C6}"/>
              </a:ext>
            </a:extLst>
          </p:cNvPr>
          <p:cNvPicPr>
            <a:picLocks noChangeAspect="1"/>
          </p:cNvPicPr>
          <p:nvPr/>
        </p:nvPicPr>
        <p:blipFill>
          <a:blip r:embed="rId4"/>
          <a:stretch>
            <a:fillRect/>
          </a:stretch>
        </p:blipFill>
        <p:spPr>
          <a:xfrm>
            <a:off x="6873409" y="1582340"/>
            <a:ext cx="3818467" cy="3818467"/>
          </a:xfrm>
          <a:prstGeom prst="rect">
            <a:avLst/>
          </a:prstGeom>
        </p:spPr>
      </p:pic>
    </p:spTree>
    <p:extLst>
      <p:ext uri="{BB962C8B-B14F-4D97-AF65-F5344CB8AC3E}">
        <p14:creationId xmlns:p14="http://schemas.microsoft.com/office/powerpoint/2010/main" val="1554713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381B45-EFA2-4790-A542-2D60E3F71920}"/>
              </a:ext>
            </a:extLst>
          </p:cNvPr>
          <p:cNvSpPr>
            <a:spLocks noGrp="1"/>
          </p:cNvSpPr>
          <p:nvPr>
            <p:ph type="title"/>
          </p:nvPr>
        </p:nvSpPr>
        <p:spPr>
          <a:xfrm>
            <a:off x="1779495" y="0"/>
            <a:ext cx="9265023" cy="1456267"/>
          </a:xfrm>
        </p:spPr>
        <p:txBody>
          <a:bodyPr/>
          <a:lstStyle/>
          <a:p>
            <a:r>
              <a:rPr lang="fr-FR" sz="3600" b="1" dirty="0"/>
              <a:t>Les choix d’extensions pour Assurmer</a:t>
            </a:r>
            <a:br>
              <a:rPr lang="fr-FR" sz="3600" b="1" dirty="0"/>
            </a:br>
            <a:endParaRPr lang="fr-FR" dirty="0"/>
          </a:p>
        </p:txBody>
      </p:sp>
      <p:sp>
        <p:nvSpPr>
          <p:cNvPr id="3" name="Espace réservé du contenu 2">
            <a:extLst>
              <a:ext uri="{FF2B5EF4-FFF2-40B4-BE49-F238E27FC236}">
                <a16:creationId xmlns:a16="http://schemas.microsoft.com/office/drawing/2014/main" id="{471ADF47-2AEC-45C4-9FD2-0391C42BA488}"/>
              </a:ext>
            </a:extLst>
          </p:cNvPr>
          <p:cNvSpPr>
            <a:spLocks noGrp="1"/>
          </p:cNvSpPr>
          <p:nvPr>
            <p:ph idx="1"/>
          </p:nvPr>
        </p:nvSpPr>
        <p:spPr>
          <a:xfrm>
            <a:off x="673595" y="1283008"/>
            <a:ext cx="4821766" cy="2044450"/>
          </a:xfrm>
        </p:spPr>
        <p:txBody>
          <a:bodyPr>
            <a:noAutofit/>
          </a:bodyPr>
          <a:lstStyle/>
          <a:p>
            <a:pPr algn="just"/>
            <a:r>
              <a:rPr lang="fr-FR" sz="1700" b="1" dirty="0"/>
              <a:t>L’extension .net</a:t>
            </a:r>
          </a:p>
          <a:p>
            <a:pPr lvl="1" algn="just"/>
            <a:r>
              <a:rPr lang="fr-FR" sz="1700" b="1" dirty="0"/>
              <a:t>20,71 euros/ans HT</a:t>
            </a:r>
          </a:p>
          <a:p>
            <a:pPr lvl="1" algn="just"/>
            <a:r>
              <a:rPr lang="fr-FR" sz="1700" b="1" dirty="0"/>
              <a:t>Notoriété </a:t>
            </a:r>
          </a:p>
          <a:p>
            <a:pPr lvl="1" algn="just"/>
            <a:r>
              <a:rPr lang="fr-FR" sz="1700" b="1" dirty="0"/>
              <a:t>Adaptabilité aux sites web </a:t>
            </a:r>
          </a:p>
          <a:p>
            <a:pPr lvl="1" algn="just"/>
            <a:r>
              <a:rPr lang="fr-FR" sz="1700" b="1" dirty="0"/>
              <a:t>Protection contre le cybersquatting</a:t>
            </a:r>
          </a:p>
        </p:txBody>
      </p:sp>
      <p:pic>
        <p:nvPicPr>
          <p:cNvPr id="4" name="Image 3">
            <a:extLst>
              <a:ext uri="{FF2B5EF4-FFF2-40B4-BE49-F238E27FC236}">
                <a16:creationId xmlns:a16="http://schemas.microsoft.com/office/drawing/2014/main" id="{5A72DE34-6CB7-4856-A8D8-7AA074310C54}"/>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094259" y="0"/>
            <a:ext cx="2034988" cy="1031439"/>
          </a:xfrm>
          <a:prstGeom prst="rect">
            <a:avLst/>
          </a:prstGeom>
        </p:spPr>
      </p:pic>
      <p:sp>
        <p:nvSpPr>
          <p:cNvPr id="6" name="Espace réservé du contenu 2">
            <a:extLst>
              <a:ext uri="{FF2B5EF4-FFF2-40B4-BE49-F238E27FC236}">
                <a16:creationId xmlns:a16="http://schemas.microsoft.com/office/drawing/2014/main" id="{9D1F4FA2-9BEA-40D9-A646-C9067910A6E1}"/>
              </a:ext>
            </a:extLst>
          </p:cNvPr>
          <p:cNvSpPr txBox="1">
            <a:spLocks/>
          </p:cNvSpPr>
          <p:nvPr/>
        </p:nvSpPr>
        <p:spPr>
          <a:xfrm>
            <a:off x="673595" y="3750696"/>
            <a:ext cx="5437432" cy="1938868"/>
          </a:xfrm>
          <a:prstGeom prst="rect">
            <a:avLst/>
          </a:prstGeom>
        </p:spPr>
        <p:txBody>
          <a:bodyPr vert="horz" lIns="91440" tIns="45720" rIns="91440" bIns="45720" rtlCol="0" anchor="ctr">
            <a:norm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algn="just"/>
            <a:r>
              <a:rPr lang="fr-FR" sz="1700" b="1" dirty="0"/>
              <a:t>L’extension .com</a:t>
            </a:r>
          </a:p>
          <a:p>
            <a:pPr lvl="1" algn="just"/>
            <a:r>
              <a:rPr lang="fr-FR" sz="1700" b="1" dirty="0"/>
              <a:t>17,95 euros/an HT</a:t>
            </a:r>
          </a:p>
          <a:p>
            <a:pPr lvl="1" algn="just"/>
            <a:r>
              <a:rPr lang="fr-FR" sz="1700" b="1" dirty="0"/>
              <a:t>La plus courante</a:t>
            </a:r>
          </a:p>
          <a:p>
            <a:pPr lvl="1" algn="just"/>
            <a:r>
              <a:rPr lang="fr-FR" sz="1700" b="1" dirty="0"/>
              <a:t>Notoriété internationale</a:t>
            </a:r>
          </a:p>
          <a:p>
            <a:pPr lvl="1" algn="just"/>
            <a:r>
              <a:rPr lang="fr-FR" sz="1700" b="1" dirty="0"/>
              <a:t>Protection contre le cybersquatting</a:t>
            </a:r>
          </a:p>
        </p:txBody>
      </p:sp>
      <p:pic>
        <p:nvPicPr>
          <p:cNvPr id="8" name="Image 7">
            <a:extLst>
              <a:ext uri="{FF2B5EF4-FFF2-40B4-BE49-F238E27FC236}">
                <a16:creationId xmlns:a16="http://schemas.microsoft.com/office/drawing/2014/main" id="{F75AD418-A70F-429F-A99B-B205B0C6C8A0}"/>
              </a:ext>
            </a:extLst>
          </p:cNvPr>
          <p:cNvPicPr>
            <a:picLocks noChangeAspect="1"/>
          </p:cNvPicPr>
          <p:nvPr/>
        </p:nvPicPr>
        <p:blipFill>
          <a:blip r:embed="rId4"/>
          <a:stretch>
            <a:fillRect/>
          </a:stretch>
        </p:blipFill>
        <p:spPr>
          <a:xfrm>
            <a:off x="6025807" y="1613301"/>
            <a:ext cx="5728933" cy="3813831"/>
          </a:xfrm>
          <a:prstGeom prst="rect">
            <a:avLst/>
          </a:prstGeom>
        </p:spPr>
      </p:pic>
    </p:spTree>
    <p:extLst>
      <p:ext uri="{BB962C8B-B14F-4D97-AF65-F5344CB8AC3E}">
        <p14:creationId xmlns:p14="http://schemas.microsoft.com/office/powerpoint/2010/main" val="2286616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381B45-EFA2-4790-A542-2D60E3F71920}"/>
              </a:ext>
            </a:extLst>
          </p:cNvPr>
          <p:cNvSpPr>
            <a:spLocks noGrp="1"/>
          </p:cNvSpPr>
          <p:nvPr>
            <p:ph type="title"/>
          </p:nvPr>
        </p:nvSpPr>
        <p:spPr>
          <a:xfrm>
            <a:off x="1779495" y="0"/>
            <a:ext cx="9265023" cy="1456267"/>
          </a:xfrm>
        </p:spPr>
        <p:txBody>
          <a:bodyPr/>
          <a:lstStyle/>
          <a:p>
            <a:r>
              <a:rPr lang="fr-FR" sz="3600" b="1" dirty="0"/>
              <a:t>Conclusion</a:t>
            </a:r>
            <a:br>
              <a:rPr lang="fr-FR" sz="3600" b="1" dirty="0"/>
            </a:br>
            <a:endParaRPr lang="fr-FR" dirty="0"/>
          </a:p>
        </p:txBody>
      </p:sp>
      <p:pic>
        <p:nvPicPr>
          <p:cNvPr id="4" name="Image 3">
            <a:extLst>
              <a:ext uri="{FF2B5EF4-FFF2-40B4-BE49-F238E27FC236}">
                <a16:creationId xmlns:a16="http://schemas.microsoft.com/office/drawing/2014/main" id="{763B6252-D424-4F80-B8AB-D132AA1DEAC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094259" y="0"/>
            <a:ext cx="2034988" cy="1031439"/>
          </a:xfrm>
          <a:prstGeom prst="rect">
            <a:avLst/>
          </a:prstGeom>
        </p:spPr>
      </p:pic>
      <p:pic>
        <p:nvPicPr>
          <p:cNvPr id="6" name="Image 5">
            <a:extLst>
              <a:ext uri="{FF2B5EF4-FFF2-40B4-BE49-F238E27FC236}">
                <a16:creationId xmlns:a16="http://schemas.microsoft.com/office/drawing/2014/main" id="{0F09FA4A-00B1-4846-9D28-5C87D4057219}"/>
              </a:ext>
            </a:extLst>
          </p:cNvPr>
          <p:cNvPicPr>
            <a:picLocks noChangeAspect="1"/>
          </p:cNvPicPr>
          <p:nvPr/>
        </p:nvPicPr>
        <p:blipFill>
          <a:blip r:embed="rId4"/>
          <a:stretch>
            <a:fillRect/>
          </a:stretch>
        </p:blipFill>
        <p:spPr>
          <a:xfrm>
            <a:off x="5029947" y="149625"/>
            <a:ext cx="3162300" cy="3162300"/>
          </a:xfrm>
          <a:prstGeom prst="rect">
            <a:avLst/>
          </a:prstGeom>
        </p:spPr>
      </p:pic>
      <p:pic>
        <p:nvPicPr>
          <p:cNvPr id="8" name="Image 7">
            <a:extLst>
              <a:ext uri="{FF2B5EF4-FFF2-40B4-BE49-F238E27FC236}">
                <a16:creationId xmlns:a16="http://schemas.microsoft.com/office/drawing/2014/main" id="{D8AF3BE4-5D49-444B-89A9-577DA46EEA8D}"/>
              </a:ext>
            </a:extLst>
          </p:cNvPr>
          <p:cNvPicPr>
            <a:picLocks noChangeAspect="1"/>
          </p:cNvPicPr>
          <p:nvPr/>
        </p:nvPicPr>
        <p:blipFill>
          <a:blip r:embed="rId5"/>
          <a:stretch>
            <a:fillRect/>
          </a:stretch>
        </p:blipFill>
        <p:spPr>
          <a:xfrm>
            <a:off x="7168637" y="3473288"/>
            <a:ext cx="4855665" cy="3235087"/>
          </a:xfrm>
          <a:prstGeom prst="rect">
            <a:avLst/>
          </a:prstGeom>
        </p:spPr>
      </p:pic>
      <p:pic>
        <p:nvPicPr>
          <p:cNvPr id="10" name="Image 9">
            <a:extLst>
              <a:ext uri="{FF2B5EF4-FFF2-40B4-BE49-F238E27FC236}">
                <a16:creationId xmlns:a16="http://schemas.microsoft.com/office/drawing/2014/main" id="{7101EAAF-4EB5-4B75-B62C-94133CD2AB61}"/>
              </a:ext>
            </a:extLst>
          </p:cNvPr>
          <p:cNvPicPr>
            <a:picLocks noChangeAspect="1"/>
          </p:cNvPicPr>
          <p:nvPr/>
        </p:nvPicPr>
        <p:blipFill>
          <a:blip r:embed="rId6"/>
          <a:stretch>
            <a:fillRect/>
          </a:stretch>
        </p:blipFill>
        <p:spPr>
          <a:xfrm>
            <a:off x="167698" y="798710"/>
            <a:ext cx="4414620" cy="5518275"/>
          </a:xfrm>
          <a:prstGeom prst="rect">
            <a:avLst/>
          </a:prstGeom>
        </p:spPr>
      </p:pic>
    </p:spTree>
    <p:extLst>
      <p:ext uri="{BB962C8B-B14F-4D97-AF65-F5344CB8AC3E}">
        <p14:creationId xmlns:p14="http://schemas.microsoft.com/office/powerpoint/2010/main" val="18112632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éleste">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{54DF2E42-D964-41EB-A70B-6F9F1924E7C8}tf03457452</Template>
  <TotalTime>1496</TotalTime>
  <Words>668</Words>
  <Application>Microsoft Office PowerPoint</Application>
  <PresentationFormat>Grand écran</PresentationFormat>
  <Paragraphs>57</Paragraphs>
  <Slides>5</Slides>
  <Notes>4</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5</vt:i4>
      </vt:variant>
    </vt:vector>
  </HeadingPairs>
  <TitlesOfParts>
    <vt:vector size="10" baseType="lpstr">
      <vt:lpstr>Arial</vt:lpstr>
      <vt:lpstr>Calibri</vt:lpstr>
      <vt:lpstr>Calibri Light</vt:lpstr>
      <vt:lpstr>Söhne</vt:lpstr>
      <vt:lpstr>Céleste</vt:lpstr>
      <vt:lpstr>Gestion des noms de domaines d’Assurmer </vt:lpstr>
      <vt:lpstr>SOMMAIRE</vt:lpstr>
      <vt:lpstr>Choix du bureau d’enregistrement </vt:lpstr>
      <vt:lpstr>Les choix d’extensions pour Assurmer </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nadir kadri</dc:creator>
  <cp:lastModifiedBy>DJEDIDEN Nadir</cp:lastModifiedBy>
  <cp:revision>40</cp:revision>
  <dcterms:created xsi:type="dcterms:W3CDTF">2023-05-07T11:47:24Z</dcterms:created>
  <dcterms:modified xsi:type="dcterms:W3CDTF">2024-03-13T21:45:44Z</dcterms:modified>
</cp:coreProperties>
</file>